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  <p:sldMasterId id="2147483686" r:id="rId2"/>
    <p:sldMasterId id="2147483688" r:id="rId3"/>
  </p:sldMasterIdLst>
  <p:notesMasterIdLst>
    <p:notesMasterId r:id="rId13"/>
  </p:notesMasterIdLst>
  <p:handoutMasterIdLst>
    <p:handoutMasterId r:id="rId14"/>
  </p:handoutMasterIdLst>
  <p:sldIdLst>
    <p:sldId id="9449" r:id="rId4"/>
    <p:sldId id="9457" r:id="rId5"/>
    <p:sldId id="9450" r:id="rId6"/>
    <p:sldId id="9451" r:id="rId7"/>
    <p:sldId id="9464" r:id="rId8"/>
    <p:sldId id="9456" r:id="rId9"/>
    <p:sldId id="9466" r:id="rId10"/>
    <p:sldId id="9400" r:id="rId11"/>
    <p:sldId id="9465" r:id="rId12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407" userDrawn="1">
          <p15:clr>
            <a:srgbClr val="A4A3A4"/>
          </p15:clr>
        </p15:guide>
        <p15:guide id="2" orient="horz" pos="302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B9"/>
    <a:srgbClr val="FF9F9F"/>
    <a:srgbClr val="FFFC8B"/>
    <a:srgbClr val="FFFC68"/>
    <a:srgbClr val="FEFECE"/>
    <a:srgbClr val="FF7171"/>
    <a:srgbClr val="000000"/>
    <a:srgbClr val="F8FFB7"/>
    <a:srgbClr val="06A8D4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4" autoAdjust="0"/>
    <p:restoredTop sz="86384" autoAdjust="0"/>
  </p:normalViewPr>
  <p:slideViewPr>
    <p:cSldViewPr snapToGrid="0">
      <p:cViewPr varScale="1">
        <p:scale>
          <a:sx n="86" d="100"/>
          <a:sy n="86" d="100"/>
        </p:scale>
        <p:origin x="442" y="82"/>
      </p:cViewPr>
      <p:guideLst>
        <p:guide pos="4407"/>
        <p:guide orient="horz" pos="30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97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6"/>
            <a:ext cx="2950474" cy="498772"/>
          </a:xfrm>
          <a:prstGeom prst="rect">
            <a:avLst/>
          </a:prstGeom>
        </p:spPr>
        <p:txBody>
          <a:bodyPr vert="horz" lIns="91063" tIns="45532" rIns="91063" bIns="45532" rtlCol="0"/>
          <a:lstStyle>
            <a:lvl1pPr algn="l">
              <a:defRPr sz="1200"/>
            </a:lvl1pPr>
          </a:lstStyle>
          <a:p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43" y="6"/>
            <a:ext cx="2950474" cy="498772"/>
          </a:xfrm>
          <a:prstGeom prst="rect">
            <a:avLst/>
          </a:prstGeom>
        </p:spPr>
        <p:txBody>
          <a:bodyPr vert="horz" lIns="91063" tIns="45532" rIns="91063" bIns="45532" rtlCol="0"/>
          <a:lstStyle>
            <a:lvl1pPr algn="r">
              <a:defRPr sz="1200"/>
            </a:lvl1pPr>
          </a:lstStyle>
          <a:p>
            <a:fld id="{88157611-626F-4E17-9E72-8A284EF1DEF8}" type="datetimeFigureOut">
              <a:rPr lang="ru-RU" smtClean="0">
                <a:latin typeface="Tahoma" panose="020B0604030504040204" pitchFamily="34" charset="0"/>
              </a:rPr>
              <a:pPr/>
              <a:t>06.08.2026</a:t>
            </a:fld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8" y="9442155"/>
            <a:ext cx="2950474" cy="498771"/>
          </a:xfrm>
          <a:prstGeom prst="rect">
            <a:avLst/>
          </a:prstGeom>
        </p:spPr>
        <p:txBody>
          <a:bodyPr vert="horz" lIns="91063" tIns="45532" rIns="91063" bIns="45532" rtlCol="0" anchor="b"/>
          <a:lstStyle>
            <a:lvl1pPr algn="l">
              <a:defRPr sz="1200"/>
            </a:lvl1pPr>
          </a:lstStyle>
          <a:p>
            <a:endParaRPr lang="ru-RU" dirty="0">
              <a:latin typeface="Tahoma" panose="020B060403050404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43" y="9442155"/>
            <a:ext cx="2950474" cy="498771"/>
          </a:xfrm>
          <a:prstGeom prst="rect">
            <a:avLst/>
          </a:prstGeom>
        </p:spPr>
        <p:txBody>
          <a:bodyPr vert="horz" lIns="91063" tIns="45532" rIns="91063" bIns="45532" rtlCol="0" anchor="b"/>
          <a:lstStyle>
            <a:lvl1pPr algn="r">
              <a:defRPr sz="1200"/>
            </a:lvl1pPr>
          </a:lstStyle>
          <a:p>
            <a:fld id="{626C7EB4-3D6C-4BC6-9FBF-21BDDAB6AA94}" type="slidenum">
              <a:rPr lang="ru-RU" smtClean="0">
                <a:latin typeface="Tahoma" panose="020B0604030504040204" pitchFamily="34" charset="0"/>
              </a:rPr>
              <a:pPr/>
              <a:t>‹#›</a:t>
            </a:fld>
            <a:endParaRPr lang="ru-RU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095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6"/>
            <a:ext cx="2950474" cy="498772"/>
          </a:xfrm>
          <a:prstGeom prst="rect">
            <a:avLst/>
          </a:prstGeom>
        </p:spPr>
        <p:txBody>
          <a:bodyPr vert="horz" lIns="91063" tIns="45532" rIns="91063" bIns="45532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43" y="6"/>
            <a:ext cx="2950474" cy="498772"/>
          </a:xfrm>
          <a:prstGeom prst="rect">
            <a:avLst/>
          </a:prstGeom>
        </p:spPr>
        <p:txBody>
          <a:bodyPr vert="horz" lIns="91063" tIns="45532" rIns="91063" bIns="45532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A79351CB-37E9-440A-88E3-8DE09A4163B1}" type="datetimeFigureOut">
              <a:rPr lang="ru-RU" smtClean="0"/>
              <a:pPr/>
              <a:t>06.08.2026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7412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63" tIns="45532" rIns="91063" bIns="4553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4"/>
            <a:ext cx="5447030" cy="3914239"/>
          </a:xfrm>
          <a:prstGeom prst="rect">
            <a:avLst/>
          </a:prstGeom>
        </p:spPr>
        <p:txBody>
          <a:bodyPr vert="horz" lIns="91063" tIns="45532" rIns="91063" bIns="45532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" y="9442155"/>
            <a:ext cx="2950474" cy="498771"/>
          </a:xfrm>
          <a:prstGeom prst="rect">
            <a:avLst/>
          </a:prstGeom>
        </p:spPr>
        <p:txBody>
          <a:bodyPr vert="horz" lIns="91063" tIns="45532" rIns="91063" bIns="45532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43" y="9442155"/>
            <a:ext cx="2950474" cy="498771"/>
          </a:xfrm>
          <a:prstGeom prst="rect">
            <a:avLst/>
          </a:prstGeom>
        </p:spPr>
        <p:txBody>
          <a:bodyPr vert="horz" lIns="91063" tIns="45532" rIns="91063" bIns="45532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F1732A2B-0E36-4D94-BE9F-4F520D8A9F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732A2B-0E36-4D94-BE9F-4F520D8A9F0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598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732A2B-0E36-4D94-BE9F-4F520D8A9F0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59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044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1730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130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006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582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ru-RU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8</a:t>
            </a:fld>
            <a:endParaRPr lang="ru-RU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3003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608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3;p20"/>
          <p:cNvSpPr/>
          <p:nvPr userDrawn="1"/>
        </p:nvSpPr>
        <p:spPr>
          <a:xfrm>
            <a:off x="0" y="1"/>
            <a:ext cx="12192000" cy="792302"/>
          </a:xfrm>
          <a:prstGeom prst="roundRect">
            <a:avLst>
              <a:gd name="adj" fmla="val 0"/>
            </a:avLst>
          </a:prstGeom>
          <a:solidFill>
            <a:srgbClr val="2543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938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2146-7281-4D60-BD6C-1BAFF034BCF8}" type="datetime1">
              <a:rPr lang="ru-RU" smtClean="0"/>
              <a:t>06.08.2026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77A76181-6A42-47EE-AF70-641C32397FBC}"/>
              </a:ext>
            </a:extLst>
          </p:cNvPr>
          <p:cNvSpPr/>
          <p:nvPr userDrawn="1"/>
        </p:nvSpPr>
        <p:spPr>
          <a:xfrm>
            <a:off x="0" y="1"/>
            <a:ext cx="1515538" cy="792302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EDU.KZ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13507E7F-BA85-4B7E-8E4D-DA994E72DD2E}"/>
              </a:ext>
            </a:extLst>
          </p:cNvPr>
          <p:cNvSpPr/>
          <p:nvPr userDrawn="1"/>
        </p:nvSpPr>
        <p:spPr>
          <a:xfrm flipH="1" flipV="1">
            <a:off x="10676462" y="4109"/>
            <a:ext cx="1515538" cy="788193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cap="none" dirty="0">
              <a:solidFill>
                <a:schemeClr val="l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50D2F5D-68AD-4354-BF85-E706BEBB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83" y="5385664"/>
            <a:ext cx="637373" cy="365125"/>
          </a:xfrm>
        </p:spPr>
        <p:txBody>
          <a:bodyPr/>
          <a:lstStyle>
            <a:lvl1pPr algn="ctr">
              <a:defRPr sz="2400" b="0" i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EC9BC5-A998-4C40-9B5A-3D11FF866B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364" y="149347"/>
            <a:ext cx="534796" cy="54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01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35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3;p20"/>
          <p:cNvSpPr/>
          <p:nvPr userDrawn="1"/>
        </p:nvSpPr>
        <p:spPr>
          <a:xfrm>
            <a:off x="0" y="1"/>
            <a:ext cx="12192000" cy="792302"/>
          </a:xfrm>
          <a:prstGeom prst="roundRect">
            <a:avLst>
              <a:gd name="adj" fmla="val 0"/>
            </a:avLst>
          </a:prstGeom>
          <a:solidFill>
            <a:srgbClr val="2543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9388">
              <a:buClr>
                <a:srgbClr val="000000"/>
              </a:buClr>
              <a:buSzPts val="2400"/>
              <a:buFont typeface="Arial"/>
              <a:buNone/>
            </a:pPr>
            <a:endParaRPr sz="24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2146-7281-4D60-BD6C-1BAFF034BC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77A76181-6A42-47EE-AF70-641C32397FBC}"/>
              </a:ext>
            </a:extLst>
          </p:cNvPr>
          <p:cNvSpPr/>
          <p:nvPr userDrawn="1"/>
        </p:nvSpPr>
        <p:spPr>
          <a:xfrm>
            <a:off x="0" y="1"/>
            <a:ext cx="1515538" cy="792302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EDU.KZ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13507E7F-BA85-4B7E-8E4D-DA994E72DD2E}"/>
              </a:ext>
            </a:extLst>
          </p:cNvPr>
          <p:cNvSpPr/>
          <p:nvPr userDrawn="1"/>
        </p:nvSpPr>
        <p:spPr>
          <a:xfrm flipH="1" flipV="1">
            <a:off x="10676462" y="4109"/>
            <a:ext cx="1515538" cy="788193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50D2F5D-68AD-4354-BF85-E706BEBB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83" y="5385664"/>
            <a:ext cx="637373" cy="365125"/>
          </a:xfrm>
        </p:spPr>
        <p:txBody>
          <a:bodyPr/>
          <a:lstStyle>
            <a:lvl1pPr algn="ctr">
              <a:defRPr sz="2400" b="0" i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EC9BC5-A998-4C40-9B5A-3D11FF866B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364" y="149347"/>
            <a:ext cx="534796" cy="54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73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35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3;p20"/>
          <p:cNvSpPr/>
          <p:nvPr userDrawn="1"/>
        </p:nvSpPr>
        <p:spPr>
          <a:xfrm>
            <a:off x="0" y="1"/>
            <a:ext cx="12192000" cy="792302"/>
          </a:xfrm>
          <a:prstGeom prst="roundRect">
            <a:avLst>
              <a:gd name="adj" fmla="val 0"/>
            </a:avLst>
          </a:prstGeom>
          <a:solidFill>
            <a:srgbClr val="25437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9388">
              <a:buClr>
                <a:srgbClr val="000000"/>
              </a:buClr>
              <a:buSzPts val="2400"/>
              <a:buFont typeface="Arial"/>
              <a:buNone/>
            </a:pPr>
            <a:endParaRPr sz="24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2146-7281-4D60-BD6C-1BAFF034BC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77A76181-6A42-47EE-AF70-641C32397FBC}"/>
              </a:ext>
            </a:extLst>
          </p:cNvPr>
          <p:cNvSpPr/>
          <p:nvPr userDrawn="1"/>
        </p:nvSpPr>
        <p:spPr>
          <a:xfrm>
            <a:off x="0" y="1"/>
            <a:ext cx="1515538" cy="792302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/>
              </a:rPr>
              <a:t>EDU.KZ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13507E7F-BA85-4B7E-8E4D-DA994E72DD2E}"/>
              </a:ext>
            </a:extLst>
          </p:cNvPr>
          <p:cNvSpPr/>
          <p:nvPr userDrawn="1"/>
        </p:nvSpPr>
        <p:spPr>
          <a:xfrm flipH="1" flipV="1">
            <a:off x="10676462" y="4109"/>
            <a:ext cx="1515538" cy="788193"/>
          </a:xfrm>
          <a:custGeom>
            <a:avLst/>
            <a:gdLst>
              <a:gd name="connsiteX0" fmla="*/ 13447 w 1445559"/>
              <a:gd name="connsiteY0" fmla="*/ 40341 h 826994"/>
              <a:gd name="connsiteX1" fmla="*/ 0 w 1445559"/>
              <a:gd name="connsiteY1" fmla="*/ 820270 h 826994"/>
              <a:gd name="connsiteX2" fmla="*/ 1062318 w 1445559"/>
              <a:gd name="connsiteY2" fmla="*/ 826994 h 826994"/>
              <a:gd name="connsiteX3" fmla="*/ 1445559 w 1445559"/>
              <a:gd name="connsiteY3" fmla="*/ 0 h 826994"/>
              <a:gd name="connsiteX4" fmla="*/ 13447 w 1445559"/>
              <a:gd name="connsiteY4" fmla="*/ 40341 h 826994"/>
              <a:gd name="connsiteX0" fmla="*/ 13447 w 1441630"/>
              <a:gd name="connsiteY0" fmla="*/ 217 h 786870"/>
              <a:gd name="connsiteX1" fmla="*/ 0 w 1441630"/>
              <a:gd name="connsiteY1" fmla="*/ 780146 h 786870"/>
              <a:gd name="connsiteX2" fmla="*/ 1062318 w 1441630"/>
              <a:gd name="connsiteY2" fmla="*/ 786870 h 786870"/>
              <a:gd name="connsiteX3" fmla="*/ 1441630 w 1441630"/>
              <a:gd name="connsiteY3" fmla="*/ 0 h 786870"/>
              <a:gd name="connsiteX4" fmla="*/ 13447 w 1441630"/>
              <a:gd name="connsiteY4" fmla="*/ 217 h 786870"/>
              <a:gd name="connsiteX0" fmla="*/ 0 w 1428183"/>
              <a:gd name="connsiteY0" fmla="*/ 217 h 786870"/>
              <a:gd name="connsiteX1" fmla="*/ 4142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86870"/>
              <a:gd name="connsiteX1" fmla="*/ 2360 w 1428183"/>
              <a:gd name="connsiteY1" fmla="*/ 783023 h 786870"/>
              <a:gd name="connsiteX2" fmla="*/ 1048871 w 1428183"/>
              <a:gd name="connsiteY2" fmla="*/ 786870 h 786870"/>
              <a:gd name="connsiteX3" fmla="*/ 1428183 w 1428183"/>
              <a:gd name="connsiteY3" fmla="*/ 0 h 786870"/>
              <a:gd name="connsiteX4" fmla="*/ 0 w 1428183"/>
              <a:gd name="connsiteY4" fmla="*/ 217 h 786870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048871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28183"/>
              <a:gd name="connsiteY0" fmla="*/ 217 h 791099"/>
              <a:gd name="connsiteX1" fmla="*/ 1469 w 1428183"/>
              <a:gd name="connsiteY1" fmla="*/ 791099 h 791099"/>
              <a:gd name="connsiteX2" fmla="*/ 1104759 w 1428183"/>
              <a:gd name="connsiteY2" fmla="*/ 786870 h 791099"/>
              <a:gd name="connsiteX3" fmla="*/ 1428183 w 1428183"/>
              <a:gd name="connsiteY3" fmla="*/ 0 h 791099"/>
              <a:gd name="connsiteX4" fmla="*/ 0 w 1428183"/>
              <a:gd name="connsiteY4" fmla="*/ 217 h 791099"/>
              <a:gd name="connsiteX0" fmla="*/ 0 w 1469581"/>
              <a:gd name="connsiteY0" fmla="*/ 2433 h 793315"/>
              <a:gd name="connsiteX1" fmla="*/ 1469 w 1469581"/>
              <a:gd name="connsiteY1" fmla="*/ 793315 h 793315"/>
              <a:gd name="connsiteX2" fmla="*/ 1104759 w 1469581"/>
              <a:gd name="connsiteY2" fmla="*/ 789086 h 793315"/>
              <a:gd name="connsiteX3" fmla="*/ 1469581 w 1469581"/>
              <a:gd name="connsiteY3" fmla="*/ 0 h 793315"/>
              <a:gd name="connsiteX4" fmla="*/ 0 w 1469581"/>
              <a:gd name="connsiteY4" fmla="*/ 2433 h 793315"/>
              <a:gd name="connsiteX0" fmla="*/ 0 w 1455091"/>
              <a:gd name="connsiteY0" fmla="*/ 2433 h 793315"/>
              <a:gd name="connsiteX1" fmla="*/ 1469 w 1455091"/>
              <a:gd name="connsiteY1" fmla="*/ 793315 h 793315"/>
              <a:gd name="connsiteX2" fmla="*/ 1104759 w 1455091"/>
              <a:gd name="connsiteY2" fmla="*/ 789086 h 793315"/>
              <a:gd name="connsiteX3" fmla="*/ 1455091 w 1455091"/>
              <a:gd name="connsiteY3" fmla="*/ 0 h 793315"/>
              <a:gd name="connsiteX4" fmla="*/ 0 w 1455091"/>
              <a:gd name="connsiteY4" fmla="*/ 2433 h 79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091" h="793315">
                <a:moveTo>
                  <a:pt x="0" y="2433"/>
                </a:moveTo>
                <a:cubicBezTo>
                  <a:pt x="1381" y="263368"/>
                  <a:pt x="88" y="532380"/>
                  <a:pt x="1469" y="793315"/>
                </a:cubicBezTo>
                <a:lnTo>
                  <a:pt x="1104759" y="789086"/>
                </a:lnTo>
                <a:lnTo>
                  <a:pt x="1455091" y="0"/>
                </a:lnTo>
                <a:lnTo>
                  <a:pt x="0" y="2433"/>
                </a:lnTo>
                <a:close/>
              </a:path>
            </a:pathLst>
          </a:custGeom>
          <a:solidFill>
            <a:srgbClr val="2543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50D2F5D-68AD-4354-BF85-E706BEBB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83" y="5385664"/>
            <a:ext cx="637373" cy="365125"/>
          </a:xfrm>
        </p:spPr>
        <p:txBody>
          <a:bodyPr/>
          <a:lstStyle>
            <a:lvl1pPr algn="ctr">
              <a:defRPr sz="2400" b="0" i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EC9BC5-A998-4C40-9B5A-3D11FF866B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364" y="149347"/>
            <a:ext cx="534796" cy="54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894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35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40226CDF-BFDA-4E30-B471-3DE1A7328CCD}" type="datetime1">
              <a:rPr lang="ru-RU" smtClean="0"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44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ahom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40226CDF-BFDA-4E30-B471-3DE1A7328C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49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ahom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40226CDF-BFDA-4E30-B471-3DE1A7328C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ahom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430254" y="0"/>
            <a:ext cx="9317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</a:rPr>
              <a:t>Тамақтандырудың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жаңа</a:t>
            </a:r>
            <a:r>
              <a:rPr lang="ru-RU" sz="2400" b="1" dirty="0">
                <a:solidFill>
                  <a:schemeClr val="bg1"/>
                </a:solidFill>
              </a:rPr>
              <a:t> стандарты: 1 </a:t>
            </a:r>
            <a:r>
              <a:rPr lang="ru-RU" sz="2400" b="1" dirty="0" err="1">
                <a:solidFill>
                  <a:schemeClr val="bg1"/>
                </a:solidFill>
              </a:rPr>
              <a:t>қыркүйектен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бастап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400" b="1" dirty="0" err="1">
                <a:solidFill>
                  <a:schemeClr val="bg1"/>
                </a:solidFill>
              </a:rPr>
              <a:t>нені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білу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керек</a:t>
            </a:r>
            <a:r>
              <a:rPr lang="ru-RU" sz="2400" b="1" dirty="0">
                <a:solidFill>
                  <a:schemeClr val="bg1"/>
                </a:solidFill>
              </a:rPr>
              <a:t>?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968992" y="994359"/>
            <a:ext cx="9526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370840" algn="l"/>
              </a:tabLst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андай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тағамдарға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тыйым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салынады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3" name="Стрелка вправо с вырезом 2"/>
          <p:cNvSpPr/>
          <p:nvPr/>
        </p:nvSpPr>
        <p:spPr>
          <a:xfrm rot="5400000">
            <a:off x="5139311" y="1836628"/>
            <a:ext cx="1061423" cy="83839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383167" y="2849857"/>
            <a:ext cx="11163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370840" algn="l"/>
              </a:tabLst>
              <a:defRPr/>
            </a:pP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Мәзірге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қойылады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474951" y="5155755"/>
            <a:ext cx="117121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370840" algn="l"/>
              </a:tabLst>
              <a:defRPr/>
            </a:pP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Тағамның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бақылайды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право с вырезом 19"/>
          <p:cNvSpPr/>
          <p:nvPr/>
        </p:nvSpPr>
        <p:spPr>
          <a:xfrm rot="5400000">
            <a:off x="5146091" y="4022796"/>
            <a:ext cx="1061423" cy="83839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205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216777" y="140133"/>
            <a:ext cx="10220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chemeClr val="bg1"/>
                </a:solidFill>
              </a:rPr>
              <a:t>ТАМАҚТАНДЫРУ СТАНДАРТЫ ДЕГЕН НЕ ЖӘНЕ ОЛ ҚАЙДА ҚОЛДАНЫЛАДЫ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79512"/>
              </p:ext>
            </p:extLst>
          </p:nvPr>
        </p:nvGraphicFramePr>
        <p:xfrm>
          <a:off x="203200" y="1259577"/>
          <a:ext cx="11823699" cy="41858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823699">
                  <a:extLst>
                    <a:ext uri="{9D8B030D-6E8A-4147-A177-3AD203B41FA5}">
                      <a16:colId xmlns:a16="http://schemas.microsoft.com/office/drawing/2014/main" val="3708799857"/>
                    </a:ext>
                  </a:extLst>
                </a:gridCol>
              </a:tblGrid>
              <a:tr h="19885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жылғы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1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қыркүйектен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бастап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білім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беру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және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денсаулық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сақтау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ұйымдарында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тамақтанудың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жаңа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санитарлық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ережелері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күшіне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енеді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Ол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04.03.2025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жылғы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№ 16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бұйрықпен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бекітілген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және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барлығына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міндетті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2187691"/>
                  </a:ext>
                </a:extLst>
              </a:tr>
              <a:tr h="21972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Қағидалар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балаларды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тамақтандыратын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барлық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білім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беру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ұйымдарына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балабақшалар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мектептер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интернаттар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түзету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мекемелері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үйлері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және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т. б.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қолданылады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Оларды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тамақтандыруды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ұйымдастыруға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қатысатын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барлық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қызметкерлер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басшылардан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бастап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аспаздар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мен медицина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қызметкерлеріне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дейін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сақтауға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міндетті</a:t>
                      </a: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0145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20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998413" y="145129"/>
            <a:ext cx="1022076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70840" algn="l"/>
              </a:tabLst>
            </a:pP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Тамақтандыру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режимі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мен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жиілігін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қалай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анықтау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керек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tabLst>
                <a:tab pos="370840" algn="l"/>
              </a:tabLst>
            </a:pP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2"/>
          <p:cNvSpPr/>
          <p:nvPr/>
        </p:nvSpPr>
        <p:spPr>
          <a:xfrm>
            <a:off x="229953" y="1265755"/>
            <a:ext cx="11640115" cy="1076405"/>
          </a:xfrm>
          <a:prstGeom prst="roundRect">
            <a:avLst>
              <a:gd name="adj" fmla="val 3359"/>
            </a:avLst>
          </a:prstGeom>
          <a:solidFill>
            <a:schemeClr val="bg1"/>
          </a:solidFill>
          <a:ln>
            <a:solidFill>
              <a:srgbClr val="25437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1961" y="1443668"/>
            <a:ext cx="10176491" cy="91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ctr">
              <a:lnSpc>
                <a:spcPct val="107000"/>
              </a:lnSpc>
            </a:pPr>
            <a:r>
              <a:rPr lang="ru-RU" sz="2000" b="1" dirty="0" err="1"/>
              <a:t>Білім</a:t>
            </a:r>
            <a:r>
              <a:rPr lang="ru-RU" sz="2000" b="1" dirty="0"/>
              <a:t> беру </a:t>
            </a:r>
            <a:r>
              <a:rPr lang="ru-RU" sz="2000" b="1" dirty="0" err="1"/>
              <a:t>ұйымдарындағы</a:t>
            </a:r>
            <a:r>
              <a:rPr lang="ru-RU" sz="2000" b="1" dirty="0"/>
              <a:t> </a:t>
            </a:r>
            <a:r>
              <a:rPr lang="ru-RU" sz="2000" b="1" dirty="0" err="1"/>
              <a:t>тамақтандыру</a:t>
            </a:r>
            <a:r>
              <a:rPr lang="ru-RU" sz="2000" b="1" dirty="0"/>
              <a:t> </a:t>
            </a:r>
            <a:r>
              <a:rPr lang="ru-RU" sz="2000" b="1" dirty="0" err="1"/>
              <a:t>режимі</a:t>
            </a:r>
            <a:r>
              <a:rPr lang="ru-RU" sz="2000" b="1" dirty="0"/>
              <a:t> мен саны </a:t>
            </a:r>
            <a:r>
              <a:rPr lang="ru-RU" sz="2000" b="1" dirty="0" err="1"/>
              <a:t>оның</a:t>
            </a:r>
            <a:r>
              <a:rPr lang="ru-RU" sz="2000" b="1" dirty="0"/>
              <a:t> </a:t>
            </a:r>
            <a:r>
              <a:rPr lang="ru-RU" sz="2000" b="1" dirty="0" err="1"/>
              <a:t>жұмыс</a:t>
            </a:r>
            <a:r>
              <a:rPr lang="ru-RU" sz="2000" b="1" dirty="0"/>
              <a:t> </a:t>
            </a:r>
            <a:r>
              <a:rPr lang="ru-RU" sz="2000" b="1" dirty="0" err="1"/>
              <a:t>кестесіне</a:t>
            </a:r>
            <a:r>
              <a:rPr lang="ru-RU" sz="2000" b="1" dirty="0"/>
              <a:t> </a:t>
            </a:r>
            <a:r>
              <a:rPr lang="ru-RU" sz="2000" b="1" dirty="0" err="1"/>
              <a:t>және</a:t>
            </a:r>
            <a:r>
              <a:rPr lang="ru-RU" sz="2000" b="1" dirty="0"/>
              <a:t> </a:t>
            </a:r>
            <a:r>
              <a:rPr lang="ru-RU" sz="2000" b="1" dirty="0" err="1"/>
              <a:t>баланың</a:t>
            </a:r>
            <a:r>
              <a:rPr lang="ru-RU" sz="2000" b="1" dirty="0"/>
              <a:t> БҰ-да </a:t>
            </a:r>
            <a:r>
              <a:rPr lang="ru-RU" sz="2000" b="1" dirty="0" err="1"/>
              <a:t>қанша</a:t>
            </a:r>
            <a:r>
              <a:rPr lang="ru-RU" sz="2000" b="1" dirty="0"/>
              <a:t> </a:t>
            </a:r>
            <a:r>
              <a:rPr lang="ru-RU" sz="2000" b="1" dirty="0" err="1"/>
              <a:t>уақыт</a:t>
            </a:r>
            <a:r>
              <a:rPr lang="ru-RU" sz="2000" b="1" dirty="0"/>
              <a:t> </a:t>
            </a:r>
            <a:r>
              <a:rPr lang="ru-RU" sz="2000" b="1" dirty="0" err="1"/>
              <a:t>өткізетініне</a:t>
            </a:r>
            <a:r>
              <a:rPr lang="ru-RU" sz="2000" b="1" dirty="0"/>
              <a:t> </a:t>
            </a:r>
            <a:r>
              <a:rPr lang="ru-RU" sz="2000" b="1" dirty="0" err="1"/>
              <a:t>байланысты</a:t>
            </a:r>
            <a:r>
              <a:rPr lang="ru-RU" sz="1100" dirty="0"/>
              <a:t>. </a:t>
            </a:r>
          </a:p>
          <a:p>
            <a:pPr indent="177800" algn="just">
              <a:lnSpc>
                <a:spcPct val="107000"/>
              </a:lnSpc>
              <a:spcAft>
                <a:spcPts val="0"/>
              </a:spcAft>
            </a:pPr>
            <a:endParaRPr lang="ru-RU" sz="1100" i="1" dirty="0"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2"/>
          <p:cNvSpPr/>
          <p:nvPr/>
        </p:nvSpPr>
        <p:spPr>
          <a:xfrm>
            <a:off x="242890" y="2333958"/>
            <a:ext cx="11614243" cy="1041074"/>
          </a:xfrm>
          <a:prstGeom prst="roundRect">
            <a:avLst>
              <a:gd name="adj" fmla="val 3359"/>
            </a:avLst>
          </a:prstGeom>
          <a:solidFill>
            <a:schemeClr val="bg1"/>
          </a:solidFill>
          <a:ln>
            <a:solidFill>
              <a:srgbClr val="25437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87459" y="2523923"/>
            <a:ext cx="101764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Стандарт </a:t>
            </a:r>
            <a:r>
              <a:rPr lang="ru-RU" sz="2000" b="1" dirty="0" err="1"/>
              <a:t>балалардың</a:t>
            </a:r>
            <a:r>
              <a:rPr lang="ru-RU" sz="2000" b="1" dirty="0"/>
              <a:t> болу </a:t>
            </a:r>
            <a:r>
              <a:rPr lang="ru-RU" sz="2000" b="1" dirty="0" err="1"/>
              <a:t>ұзақтығына</a:t>
            </a:r>
            <a:r>
              <a:rPr lang="ru-RU" sz="2000" b="1" dirty="0"/>
              <a:t> </a:t>
            </a:r>
            <a:r>
              <a:rPr lang="ru-RU" sz="2000" b="1" dirty="0" err="1"/>
              <a:t>байланысты</a:t>
            </a:r>
            <a:r>
              <a:rPr lang="ru-RU" sz="2000" b="1" dirty="0"/>
              <a:t> </a:t>
            </a:r>
            <a:r>
              <a:rPr lang="ru-RU" sz="2000" b="1" dirty="0" err="1"/>
              <a:t>күніне</a:t>
            </a:r>
            <a:r>
              <a:rPr lang="ru-RU" sz="2000" b="1" dirty="0"/>
              <a:t> </a:t>
            </a:r>
            <a:r>
              <a:rPr lang="ru-RU" sz="2000" b="1" dirty="0" err="1"/>
              <a:t>бір</a:t>
            </a:r>
            <a:r>
              <a:rPr lang="ru-RU" sz="2000" b="1" dirty="0"/>
              <a:t> </a:t>
            </a:r>
            <a:r>
              <a:rPr lang="ru-RU" sz="2000" b="1" dirty="0" err="1"/>
              <a:t>алты</a:t>
            </a:r>
            <a:r>
              <a:rPr lang="ru-RU" sz="2000" b="1" dirty="0"/>
              <a:t> </a:t>
            </a:r>
            <a:r>
              <a:rPr lang="ru-RU" sz="2000" b="1" dirty="0" err="1"/>
              <a:t>рет</a:t>
            </a:r>
            <a:r>
              <a:rPr lang="ru-RU" sz="2000" b="1" dirty="0"/>
              <a:t> </a:t>
            </a:r>
            <a:r>
              <a:rPr lang="ru-RU" sz="2000" b="1" dirty="0" err="1"/>
              <a:t>тамақтануды</a:t>
            </a:r>
            <a:r>
              <a:rPr lang="ru-RU" sz="2000" b="1" dirty="0"/>
              <a:t> </a:t>
            </a:r>
            <a:r>
              <a:rPr lang="ru-RU" sz="2000" b="1" dirty="0" err="1"/>
              <a:t>қарастырады</a:t>
            </a:r>
            <a:r>
              <a:rPr lang="ru-RU" sz="2000" b="1" dirty="0"/>
              <a:t>.</a:t>
            </a:r>
          </a:p>
        </p:txBody>
      </p:sp>
      <p:sp>
        <p:nvSpPr>
          <p:cNvPr id="2" name="AutoShape 2" descr="Часы – Бесплатные иконки: Время и д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Часы – Бесплатные иконки: Время и дат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Мади\Desktop\477911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00" y="1245277"/>
            <a:ext cx="1053152" cy="105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7" descr="Стандарт – Бесплатные иконки: интерфейс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8" descr="C:\Users\Мади\Desktop\557655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8" y="2362638"/>
            <a:ext cx="869171" cy="86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37" y="3915816"/>
            <a:ext cx="11709781" cy="219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504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998413" y="145129"/>
            <a:ext cx="102207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70840" algn="l"/>
              </a:tabLst>
            </a:pPr>
            <a:r>
              <a:rPr lang="ru-RU" sz="2400" b="1" dirty="0" err="1">
                <a:solidFill>
                  <a:schemeClr val="bg1"/>
                </a:solidFill>
              </a:rPr>
              <a:t>Тамақтандыру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аралықтары</a:t>
            </a:r>
            <a:r>
              <a:rPr lang="ru-RU" sz="2400" b="1" dirty="0">
                <a:solidFill>
                  <a:schemeClr val="bg1"/>
                </a:solidFill>
              </a:rPr>
              <a:t> мен </a:t>
            </a:r>
            <a:r>
              <a:rPr lang="ru-RU" sz="2400" b="1" dirty="0" err="1">
                <a:solidFill>
                  <a:schemeClr val="bg1"/>
                </a:solidFill>
              </a:rPr>
              <a:t>қойылатын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талаптар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</a:p>
          <a:p>
            <a:pPr algn="ctr">
              <a:tabLst>
                <a:tab pos="370840" algn="l"/>
              </a:tabLst>
            </a:pPr>
            <a:r>
              <a:rPr lang="ru-RU" sz="2400" b="1" dirty="0"/>
              <a:t> </a:t>
            </a:r>
            <a:endParaRPr lang="ru-RU" sz="2200" b="1" dirty="0">
              <a:solidFill>
                <a:schemeClr val="bg1"/>
              </a:solidFill>
              <a:latin typeface="Bahnschrift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2"/>
          <p:cNvSpPr/>
          <p:nvPr/>
        </p:nvSpPr>
        <p:spPr>
          <a:xfrm>
            <a:off x="327547" y="982421"/>
            <a:ext cx="11614244" cy="2333985"/>
          </a:xfrm>
          <a:prstGeom prst="roundRect">
            <a:avLst>
              <a:gd name="adj" fmla="val 3359"/>
            </a:avLst>
          </a:prstGeom>
          <a:solidFill>
            <a:schemeClr val="bg1"/>
          </a:solidFill>
          <a:ln>
            <a:solidFill>
              <a:srgbClr val="25437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Rounded Rectangle 2"/>
          <p:cNvSpPr/>
          <p:nvPr/>
        </p:nvSpPr>
        <p:spPr>
          <a:xfrm>
            <a:off x="301675" y="3562066"/>
            <a:ext cx="11614243" cy="2395443"/>
          </a:xfrm>
          <a:prstGeom prst="roundRect">
            <a:avLst>
              <a:gd name="adj" fmla="val 3359"/>
            </a:avLst>
          </a:prstGeom>
          <a:solidFill>
            <a:schemeClr val="bg1"/>
          </a:solidFill>
          <a:ln>
            <a:solidFill>
              <a:srgbClr val="25437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22362" y="3654963"/>
            <a:ext cx="95578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  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БҰ-да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ЕБҚ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диеталық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көбейтуге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мәзірде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12215" y="1026028"/>
            <a:ext cx="98809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   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Тамақтандыру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аралықтарына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кешіктірілмеуі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Пропустить Еду Иконка Цвета Rgb Периодический Период Поста План Диеты  Стоковый вектор ©bsd_studio 45763618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Мади\Desktop\depositphotos_457636186-stock-illustration-skip-meal-rgb-color-ico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6" t="20497" r="19270" b="26567"/>
          <a:stretch/>
        </p:blipFill>
        <p:spPr bwMode="auto">
          <a:xfrm>
            <a:off x="583096" y="1426080"/>
            <a:ext cx="1374916" cy="139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5" t="46268" r="74405" b="44364"/>
          <a:stretch/>
        </p:blipFill>
        <p:spPr bwMode="auto">
          <a:xfrm>
            <a:off x="460375" y="3760065"/>
            <a:ext cx="1774946" cy="19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163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366903" y="145129"/>
            <a:ext cx="10220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chemeClr val="bg1"/>
                </a:solidFill>
              </a:rPr>
              <a:t>ТАМАҚТАНДЫРУҒА КІМ ЖАУАПТЫ ЖӘНЕ МІНДЕТТЕР ҚАЛАЙ БӨЛІНЕДІ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586883" y="1046721"/>
            <a:ext cx="103131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Балабақшада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қауіпсіз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ұйымдастырылған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тамақтануды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жауапты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меңгерушісін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мейірбикені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уәкілетті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лауазымды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тағайындау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1785" y="2057925"/>
            <a:ext cx="10288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міндеттеріне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асхана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қызметкерлері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жеткізушілерінің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блогының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санитарлық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жағдайын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өнімдердің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қауіпсіздігін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мерзімдерін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тамақтанудың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апталық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мәзірге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күнделікті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орналасу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мәзіріне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келетіндігін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тексереді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6884" y="5244418"/>
            <a:ext cx="10192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ата-аналардың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тамақтану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пікірлері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ұсыныстарын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ескереді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Тамақтандыруды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ұйымдастыруға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жауапты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тағайындау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бұйрық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керек.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611785" y="3471439"/>
            <a:ext cx="102882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басшыға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тамақтану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режимі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кестесінің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нұсқаларын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ұсынып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ішу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режимін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ұйымдастыруы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керек.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ыстық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диеталық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тамақтануды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ететіндердің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есебін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өнімдер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дайын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тағамдардың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тексеретін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бракераж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комиссиясының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қатысады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қызметкерлерінің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медициналық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тексеруден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өтуін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күнделікті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жіберілуін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қадағалайды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Freeform 172"/>
          <p:cNvSpPr>
            <a:spLocks noEditPoints="1"/>
          </p:cNvSpPr>
          <p:nvPr/>
        </p:nvSpPr>
        <p:spPr bwMode="auto">
          <a:xfrm>
            <a:off x="546222" y="2257031"/>
            <a:ext cx="663278" cy="922184"/>
          </a:xfrm>
          <a:custGeom>
            <a:avLst/>
            <a:gdLst>
              <a:gd name="T0" fmla="*/ 1876 w 2897"/>
              <a:gd name="T1" fmla="*/ 2760 h 3206"/>
              <a:gd name="T2" fmla="*/ 1751 w 2897"/>
              <a:gd name="T3" fmla="*/ 2833 h 3206"/>
              <a:gd name="T4" fmla="*/ 1625 w 2897"/>
              <a:gd name="T5" fmla="*/ 2891 h 3206"/>
              <a:gd name="T6" fmla="*/ 1570 w 2897"/>
              <a:gd name="T7" fmla="*/ 2945 h 3206"/>
              <a:gd name="T8" fmla="*/ 1524 w 2897"/>
              <a:gd name="T9" fmla="*/ 2881 h 3206"/>
              <a:gd name="T10" fmla="*/ 1618 w 2897"/>
              <a:gd name="T11" fmla="*/ 2804 h 3206"/>
              <a:gd name="T12" fmla="*/ 1783 w 2897"/>
              <a:gd name="T13" fmla="*/ 2754 h 3206"/>
              <a:gd name="T14" fmla="*/ 1543 w 2897"/>
              <a:gd name="T15" fmla="*/ 2527 h 3206"/>
              <a:gd name="T16" fmla="*/ 1550 w 2897"/>
              <a:gd name="T17" fmla="*/ 2570 h 3206"/>
              <a:gd name="T18" fmla="*/ 1591 w 2897"/>
              <a:gd name="T19" fmla="*/ 2641 h 3206"/>
              <a:gd name="T20" fmla="*/ 1654 w 2897"/>
              <a:gd name="T21" fmla="*/ 2594 h 3206"/>
              <a:gd name="T22" fmla="*/ 1608 w 2897"/>
              <a:gd name="T23" fmla="*/ 2541 h 3206"/>
              <a:gd name="T24" fmla="*/ 1246 w 2897"/>
              <a:gd name="T25" fmla="*/ 2393 h 3206"/>
              <a:gd name="T26" fmla="*/ 1328 w 2897"/>
              <a:gd name="T27" fmla="*/ 2415 h 3206"/>
              <a:gd name="T28" fmla="*/ 1358 w 2897"/>
              <a:gd name="T29" fmla="*/ 2490 h 3206"/>
              <a:gd name="T30" fmla="*/ 1330 w 2897"/>
              <a:gd name="T31" fmla="*/ 2563 h 3206"/>
              <a:gd name="T32" fmla="*/ 1333 w 2897"/>
              <a:gd name="T33" fmla="*/ 2599 h 3206"/>
              <a:gd name="T34" fmla="*/ 1403 w 2897"/>
              <a:gd name="T35" fmla="*/ 2627 h 3206"/>
              <a:gd name="T36" fmla="*/ 1500 w 2897"/>
              <a:gd name="T37" fmla="*/ 2636 h 3206"/>
              <a:gd name="T38" fmla="*/ 1466 w 2897"/>
              <a:gd name="T39" fmla="*/ 2539 h 3206"/>
              <a:gd name="T40" fmla="*/ 1498 w 2897"/>
              <a:gd name="T41" fmla="*/ 2467 h 3206"/>
              <a:gd name="T42" fmla="*/ 1608 w 2897"/>
              <a:gd name="T43" fmla="*/ 2456 h 3206"/>
              <a:gd name="T44" fmla="*/ 1713 w 2897"/>
              <a:gd name="T45" fmla="*/ 2542 h 3206"/>
              <a:gd name="T46" fmla="*/ 1726 w 2897"/>
              <a:gd name="T47" fmla="*/ 2642 h 3206"/>
              <a:gd name="T48" fmla="*/ 1687 w 2897"/>
              <a:gd name="T49" fmla="*/ 2707 h 3206"/>
              <a:gd name="T50" fmla="*/ 1533 w 2897"/>
              <a:gd name="T51" fmla="*/ 2790 h 3206"/>
              <a:gd name="T52" fmla="*/ 1456 w 2897"/>
              <a:gd name="T53" fmla="*/ 2830 h 3206"/>
              <a:gd name="T54" fmla="*/ 1419 w 2897"/>
              <a:gd name="T55" fmla="*/ 2809 h 3206"/>
              <a:gd name="T56" fmla="*/ 1418 w 2897"/>
              <a:gd name="T57" fmla="*/ 2766 h 3206"/>
              <a:gd name="T58" fmla="*/ 1368 w 2897"/>
              <a:gd name="T59" fmla="*/ 2697 h 3206"/>
              <a:gd name="T60" fmla="*/ 1261 w 2897"/>
              <a:gd name="T61" fmla="*/ 2629 h 3206"/>
              <a:gd name="T62" fmla="*/ 1264 w 2897"/>
              <a:gd name="T63" fmla="*/ 2523 h 3206"/>
              <a:gd name="T64" fmla="*/ 1284 w 2897"/>
              <a:gd name="T65" fmla="*/ 2474 h 3206"/>
              <a:gd name="T66" fmla="*/ 1227 w 2897"/>
              <a:gd name="T67" fmla="*/ 2468 h 3206"/>
              <a:gd name="T68" fmla="*/ 1179 w 2897"/>
              <a:gd name="T69" fmla="*/ 2495 h 3206"/>
              <a:gd name="T70" fmla="*/ 1200 w 2897"/>
              <a:gd name="T71" fmla="*/ 2598 h 3206"/>
              <a:gd name="T72" fmla="*/ 1262 w 2897"/>
              <a:gd name="T73" fmla="*/ 2718 h 3206"/>
              <a:gd name="T74" fmla="*/ 1187 w 2897"/>
              <a:gd name="T75" fmla="*/ 2741 h 3206"/>
              <a:gd name="T76" fmla="*/ 1128 w 2897"/>
              <a:gd name="T77" fmla="*/ 2622 h 3206"/>
              <a:gd name="T78" fmla="*/ 1104 w 2897"/>
              <a:gd name="T79" fmla="*/ 2489 h 3206"/>
              <a:gd name="T80" fmla="*/ 1145 w 2897"/>
              <a:gd name="T81" fmla="*/ 2415 h 3206"/>
              <a:gd name="T82" fmla="*/ 1746 w 2897"/>
              <a:gd name="T83" fmla="*/ 2009 h 3206"/>
              <a:gd name="T84" fmla="*/ 1746 w 2897"/>
              <a:gd name="T85" fmla="*/ 2009 h 3206"/>
              <a:gd name="T86" fmla="*/ 386 w 2897"/>
              <a:gd name="T87" fmla="*/ 1553 h 3206"/>
              <a:gd name="T88" fmla="*/ 2446 w 2897"/>
              <a:gd name="T89" fmla="*/ 1310 h 3206"/>
              <a:gd name="T90" fmla="*/ 386 w 2897"/>
              <a:gd name="T91" fmla="*/ 1287 h 3206"/>
              <a:gd name="T92" fmla="*/ 2611 w 2897"/>
              <a:gd name="T93" fmla="*/ 1145 h 3206"/>
              <a:gd name="T94" fmla="*/ 386 w 2897"/>
              <a:gd name="T95" fmla="*/ 1025 h 3206"/>
              <a:gd name="T96" fmla="*/ 386 w 2897"/>
              <a:gd name="T97" fmla="*/ 769 h 3206"/>
              <a:gd name="T98" fmla="*/ 695 w 2897"/>
              <a:gd name="T99" fmla="*/ 379 h 3206"/>
              <a:gd name="T100" fmla="*/ 2248 w 2897"/>
              <a:gd name="T101" fmla="*/ 151 h 3206"/>
              <a:gd name="T102" fmla="*/ 2283 w 2897"/>
              <a:gd name="T103" fmla="*/ 2257 h 3206"/>
              <a:gd name="T104" fmla="*/ 0 w 2897"/>
              <a:gd name="T105" fmla="*/ 3206 h 3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97" h="3206">
                <a:moveTo>
                  <a:pt x="1876" y="2760"/>
                </a:moveTo>
                <a:lnTo>
                  <a:pt x="1951" y="2769"/>
                </a:lnTo>
                <a:lnTo>
                  <a:pt x="1942" y="2846"/>
                </a:lnTo>
                <a:lnTo>
                  <a:pt x="1867" y="2836"/>
                </a:lnTo>
                <a:lnTo>
                  <a:pt x="1876" y="2760"/>
                </a:lnTo>
                <a:close/>
                <a:moveTo>
                  <a:pt x="1783" y="2754"/>
                </a:moveTo>
                <a:lnTo>
                  <a:pt x="1824" y="2755"/>
                </a:lnTo>
                <a:lnTo>
                  <a:pt x="1818" y="2830"/>
                </a:lnTo>
                <a:lnTo>
                  <a:pt x="1783" y="2830"/>
                </a:lnTo>
                <a:lnTo>
                  <a:pt x="1751" y="2833"/>
                </a:lnTo>
                <a:lnTo>
                  <a:pt x="1721" y="2841"/>
                </a:lnTo>
                <a:lnTo>
                  <a:pt x="1692" y="2851"/>
                </a:lnTo>
                <a:lnTo>
                  <a:pt x="1667" y="2863"/>
                </a:lnTo>
                <a:lnTo>
                  <a:pt x="1645" y="2876"/>
                </a:lnTo>
                <a:lnTo>
                  <a:pt x="1625" y="2891"/>
                </a:lnTo>
                <a:lnTo>
                  <a:pt x="1609" y="2904"/>
                </a:lnTo>
                <a:lnTo>
                  <a:pt x="1594" y="2918"/>
                </a:lnTo>
                <a:lnTo>
                  <a:pt x="1583" y="2929"/>
                </a:lnTo>
                <a:lnTo>
                  <a:pt x="1575" y="2939"/>
                </a:lnTo>
                <a:lnTo>
                  <a:pt x="1570" y="2945"/>
                </a:lnTo>
                <a:lnTo>
                  <a:pt x="1568" y="2947"/>
                </a:lnTo>
                <a:lnTo>
                  <a:pt x="1506" y="2903"/>
                </a:lnTo>
                <a:lnTo>
                  <a:pt x="1508" y="2900"/>
                </a:lnTo>
                <a:lnTo>
                  <a:pt x="1515" y="2892"/>
                </a:lnTo>
                <a:lnTo>
                  <a:pt x="1524" y="2881"/>
                </a:lnTo>
                <a:lnTo>
                  <a:pt x="1537" y="2868"/>
                </a:lnTo>
                <a:lnTo>
                  <a:pt x="1552" y="2853"/>
                </a:lnTo>
                <a:lnTo>
                  <a:pt x="1571" y="2836"/>
                </a:lnTo>
                <a:lnTo>
                  <a:pt x="1593" y="2820"/>
                </a:lnTo>
                <a:lnTo>
                  <a:pt x="1618" y="2804"/>
                </a:lnTo>
                <a:lnTo>
                  <a:pt x="1645" y="2788"/>
                </a:lnTo>
                <a:lnTo>
                  <a:pt x="1676" y="2776"/>
                </a:lnTo>
                <a:lnTo>
                  <a:pt x="1709" y="2764"/>
                </a:lnTo>
                <a:lnTo>
                  <a:pt x="1745" y="2757"/>
                </a:lnTo>
                <a:lnTo>
                  <a:pt x="1783" y="2754"/>
                </a:lnTo>
                <a:close/>
                <a:moveTo>
                  <a:pt x="1563" y="2524"/>
                </a:moveTo>
                <a:lnTo>
                  <a:pt x="1561" y="2524"/>
                </a:lnTo>
                <a:lnTo>
                  <a:pt x="1559" y="2524"/>
                </a:lnTo>
                <a:lnTo>
                  <a:pt x="1548" y="2526"/>
                </a:lnTo>
                <a:lnTo>
                  <a:pt x="1543" y="2527"/>
                </a:lnTo>
                <a:lnTo>
                  <a:pt x="1542" y="2528"/>
                </a:lnTo>
                <a:lnTo>
                  <a:pt x="1541" y="2535"/>
                </a:lnTo>
                <a:lnTo>
                  <a:pt x="1542" y="2544"/>
                </a:lnTo>
                <a:lnTo>
                  <a:pt x="1545" y="2556"/>
                </a:lnTo>
                <a:lnTo>
                  <a:pt x="1550" y="2570"/>
                </a:lnTo>
                <a:lnTo>
                  <a:pt x="1558" y="2585"/>
                </a:lnTo>
                <a:lnTo>
                  <a:pt x="1567" y="2600"/>
                </a:lnTo>
                <a:lnTo>
                  <a:pt x="1577" y="2615"/>
                </a:lnTo>
                <a:lnTo>
                  <a:pt x="1594" y="2638"/>
                </a:lnTo>
                <a:lnTo>
                  <a:pt x="1591" y="2641"/>
                </a:lnTo>
                <a:lnTo>
                  <a:pt x="1596" y="2641"/>
                </a:lnTo>
                <a:lnTo>
                  <a:pt x="1600" y="2640"/>
                </a:lnTo>
                <a:lnTo>
                  <a:pt x="1651" y="2600"/>
                </a:lnTo>
                <a:lnTo>
                  <a:pt x="1656" y="2604"/>
                </a:lnTo>
                <a:lnTo>
                  <a:pt x="1654" y="2594"/>
                </a:lnTo>
                <a:lnTo>
                  <a:pt x="1651" y="2587"/>
                </a:lnTo>
                <a:lnTo>
                  <a:pt x="1647" y="2581"/>
                </a:lnTo>
                <a:lnTo>
                  <a:pt x="1637" y="2565"/>
                </a:lnTo>
                <a:lnTo>
                  <a:pt x="1623" y="2552"/>
                </a:lnTo>
                <a:lnTo>
                  <a:pt x="1608" y="2541"/>
                </a:lnTo>
                <a:lnTo>
                  <a:pt x="1592" y="2532"/>
                </a:lnTo>
                <a:lnTo>
                  <a:pt x="1576" y="2525"/>
                </a:lnTo>
                <a:lnTo>
                  <a:pt x="1563" y="2524"/>
                </a:lnTo>
                <a:close/>
                <a:moveTo>
                  <a:pt x="1219" y="2392"/>
                </a:moveTo>
                <a:lnTo>
                  <a:pt x="1246" y="2393"/>
                </a:lnTo>
                <a:lnTo>
                  <a:pt x="1263" y="2394"/>
                </a:lnTo>
                <a:lnTo>
                  <a:pt x="1281" y="2397"/>
                </a:lnTo>
                <a:lnTo>
                  <a:pt x="1297" y="2401"/>
                </a:lnTo>
                <a:lnTo>
                  <a:pt x="1313" y="2406"/>
                </a:lnTo>
                <a:lnTo>
                  <a:pt x="1328" y="2415"/>
                </a:lnTo>
                <a:lnTo>
                  <a:pt x="1340" y="2425"/>
                </a:lnTo>
                <a:lnTo>
                  <a:pt x="1351" y="2438"/>
                </a:lnTo>
                <a:lnTo>
                  <a:pt x="1358" y="2455"/>
                </a:lnTo>
                <a:lnTo>
                  <a:pt x="1360" y="2472"/>
                </a:lnTo>
                <a:lnTo>
                  <a:pt x="1358" y="2490"/>
                </a:lnTo>
                <a:lnTo>
                  <a:pt x="1354" y="2507"/>
                </a:lnTo>
                <a:lnTo>
                  <a:pt x="1348" y="2522"/>
                </a:lnTo>
                <a:lnTo>
                  <a:pt x="1340" y="2538"/>
                </a:lnTo>
                <a:lnTo>
                  <a:pt x="1335" y="2550"/>
                </a:lnTo>
                <a:lnTo>
                  <a:pt x="1330" y="2563"/>
                </a:lnTo>
                <a:lnTo>
                  <a:pt x="1327" y="2574"/>
                </a:lnTo>
                <a:lnTo>
                  <a:pt x="1325" y="2585"/>
                </a:lnTo>
                <a:lnTo>
                  <a:pt x="1327" y="2592"/>
                </a:lnTo>
                <a:lnTo>
                  <a:pt x="1329" y="2595"/>
                </a:lnTo>
                <a:lnTo>
                  <a:pt x="1333" y="2599"/>
                </a:lnTo>
                <a:lnTo>
                  <a:pt x="1339" y="2604"/>
                </a:lnTo>
                <a:lnTo>
                  <a:pt x="1350" y="2610"/>
                </a:lnTo>
                <a:lnTo>
                  <a:pt x="1362" y="2615"/>
                </a:lnTo>
                <a:lnTo>
                  <a:pt x="1380" y="2621"/>
                </a:lnTo>
                <a:lnTo>
                  <a:pt x="1403" y="2627"/>
                </a:lnTo>
                <a:lnTo>
                  <a:pt x="1431" y="2633"/>
                </a:lnTo>
                <a:lnTo>
                  <a:pt x="1466" y="2638"/>
                </a:lnTo>
                <a:lnTo>
                  <a:pt x="1496" y="2641"/>
                </a:lnTo>
                <a:lnTo>
                  <a:pt x="1498" y="2638"/>
                </a:lnTo>
                <a:lnTo>
                  <a:pt x="1500" y="2636"/>
                </a:lnTo>
                <a:lnTo>
                  <a:pt x="1492" y="2620"/>
                </a:lnTo>
                <a:lnTo>
                  <a:pt x="1482" y="2602"/>
                </a:lnTo>
                <a:lnTo>
                  <a:pt x="1474" y="2582"/>
                </a:lnTo>
                <a:lnTo>
                  <a:pt x="1469" y="2561"/>
                </a:lnTo>
                <a:lnTo>
                  <a:pt x="1466" y="2539"/>
                </a:lnTo>
                <a:lnTo>
                  <a:pt x="1467" y="2518"/>
                </a:lnTo>
                <a:lnTo>
                  <a:pt x="1473" y="2497"/>
                </a:lnTo>
                <a:lnTo>
                  <a:pt x="1478" y="2487"/>
                </a:lnTo>
                <a:lnTo>
                  <a:pt x="1487" y="2476"/>
                </a:lnTo>
                <a:lnTo>
                  <a:pt x="1498" y="2467"/>
                </a:lnTo>
                <a:lnTo>
                  <a:pt x="1512" y="2459"/>
                </a:lnTo>
                <a:lnTo>
                  <a:pt x="1530" y="2452"/>
                </a:lnTo>
                <a:lnTo>
                  <a:pt x="1552" y="2448"/>
                </a:lnTo>
                <a:lnTo>
                  <a:pt x="1581" y="2449"/>
                </a:lnTo>
                <a:lnTo>
                  <a:pt x="1608" y="2456"/>
                </a:lnTo>
                <a:lnTo>
                  <a:pt x="1634" y="2467"/>
                </a:lnTo>
                <a:lnTo>
                  <a:pt x="1658" y="2483"/>
                </a:lnTo>
                <a:lnTo>
                  <a:pt x="1680" y="2500"/>
                </a:lnTo>
                <a:lnTo>
                  <a:pt x="1699" y="2521"/>
                </a:lnTo>
                <a:lnTo>
                  <a:pt x="1713" y="2542"/>
                </a:lnTo>
                <a:lnTo>
                  <a:pt x="1723" y="2562"/>
                </a:lnTo>
                <a:lnTo>
                  <a:pt x="1730" y="2583"/>
                </a:lnTo>
                <a:lnTo>
                  <a:pt x="1732" y="2604"/>
                </a:lnTo>
                <a:lnTo>
                  <a:pt x="1731" y="2623"/>
                </a:lnTo>
                <a:lnTo>
                  <a:pt x="1726" y="2642"/>
                </a:lnTo>
                <a:lnTo>
                  <a:pt x="1727" y="2643"/>
                </a:lnTo>
                <a:lnTo>
                  <a:pt x="1729" y="2644"/>
                </a:lnTo>
                <a:lnTo>
                  <a:pt x="1757" y="2663"/>
                </a:lnTo>
                <a:lnTo>
                  <a:pt x="1715" y="2726"/>
                </a:lnTo>
                <a:lnTo>
                  <a:pt x="1687" y="2707"/>
                </a:lnTo>
                <a:lnTo>
                  <a:pt x="1679" y="2702"/>
                </a:lnTo>
                <a:lnTo>
                  <a:pt x="1671" y="2698"/>
                </a:lnTo>
                <a:lnTo>
                  <a:pt x="1654" y="2705"/>
                </a:lnTo>
                <a:lnTo>
                  <a:pt x="1634" y="2710"/>
                </a:lnTo>
                <a:lnTo>
                  <a:pt x="1533" y="2790"/>
                </a:lnTo>
                <a:lnTo>
                  <a:pt x="1518" y="2801"/>
                </a:lnTo>
                <a:lnTo>
                  <a:pt x="1503" y="2812"/>
                </a:lnTo>
                <a:lnTo>
                  <a:pt x="1488" y="2822"/>
                </a:lnTo>
                <a:lnTo>
                  <a:pt x="1472" y="2828"/>
                </a:lnTo>
                <a:lnTo>
                  <a:pt x="1456" y="2830"/>
                </a:lnTo>
                <a:lnTo>
                  <a:pt x="1446" y="2829"/>
                </a:lnTo>
                <a:lnTo>
                  <a:pt x="1435" y="2825"/>
                </a:lnTo>
                <a:lnTo>
                  <a:pt x="1427" y="2819"/>
                </a:lnTo>
                <a:lnTo>
                  <a:pt x="1422" y="2813"/>
                </a:lnTo>
                <a:lnTo>
                  <a:pt x="1419" y="2809"/>
                </a:lnTo>
                <a:lnTo>
                  <a:pt x="1416" y="2803"/>
                </a:lnTo>
                <a:lnTo>
                  <a:pt x="1413" y="2797"/>
                </a:lnTo>
                <a:lnTo>
                  <a:pt x="1412" y="2788"/>
                </a:lnTo>
                <a:lnTo>
                  <a:pt x="1414" y="2779"/>
                </a:lnTo>
                <a:lnTo>
                  <a:pt x="1418" y="2766"/>
                </a:lnTo>
                <a:lnTo>
                  <a:pt x="1424" y="2751"/>
                </a:lnTo>
                <a:lnTo>
                  <a:pt x="1433" y="2733"/>
                </a:lnTo>
                <a:lnTo>
                  <a:pt x="1447" y="2711"/>
                </a:lnTo>
                <a:lnTo>
                  <a:pt x="1405" y="2705"/>
                </a:lnTo>
                <a:lnTo>
                  <a:pt x="1368" y="2697"/>
                </a:lnTo>
                <a:lnTo>
                  <a:pt x="1337" y="2687"/>
                </a:lnTo>
                <a:lnTo>
                  <a:pt x="1311" y="2675"/>
                </a:lnTo>
                <a:lnTo>
                  <a:pt x="1290" y="2662"/>
                </a:lnTo>
                <a:lnTo>
                  <a:pt x="1273" y="2646"/>
                </a:lnTo>
                <a:lnTo>
                  <a:pt x="1261" y="2629"/>
                </a:lnTo>
                <a:lnTo>
                  <a:pt x="1251" y="2607"/>
                </a:lnTo>
                <a:lnTo>
                  <a:pt x="1249" y="2585"/>
                </a:lnTo>
                <a:lnTo>
                  <a:pt x="1251" y="2563"/>
                </a:lnTo>
                <a:lnTo>
                  <a:pt x="1257" y="2543"/>
                </a:lnTo>
                <a:lnTo>
                  <a:pt x="1264" y="2523"/>
                </a:lnTo>
                <a:lnTo>
                  <a:pt x="1272" y="2505"/>
                </a:lnTo>
                <a:lnTo>
                  <a:pt x="1276" y="2498"/>
                </a:lnTo>
                <a:lnTo>
                  <a:pt x="1280" y="2489"/>
                </a:lnTo>
                <a:lnTo>
                  <a:pt x="1283" y="2481"/>
                </a:lnTo>
                <a:lnTo>
                  <a:pt x="1284" y="2474"/>
                </a:lnTo>
                <a:lnTo>
                  <a:pt x="1281" y="2474"/>
                </a:lnTo>
                <a:lnTo>
                  <a:pt x="1272" y="2472"/>
                </a:lnTo>
                <a:lnTo>
                  <a:pt x="1260" y="2470"/>
                </a:lnTo>
                <a:lnTo>
                  <a:pt x="1241" y="2468"/>
                </a:lnTo>
                <a:lnTo>
                  <a:pt x="1227" y="2468"/>
                </a:lnTo>
                <a:lnTo>
                  <a:pt x="1214" y="2468"/>
                </a:lnTo>
                <a:lnTo>
                  <a:pt x="1201" y="2470"/>
                </a:lnTo>
                <a:lnTo>
                  <a:pt x="1191" y="2475"/>
                </a:lnTo>
                <a:lnTo>
                  <a:pt x="1184" y="2483"/>
                </a:lnTo>
                <a:lnTo>
                  <a:pt x="1179" y="2495"/>
                </a:lnTo>
                <a:lnTo>
                  <a:pt x="1178" y="2511"/>
                </a:lnTo>
                <a:lnTo>
                  <a:pt x="1179" y="2530"/>
                </a:lnTo>
                <a:lnTo>
                  <a:pt x="1185" y="2551"/>
                </a:lnTo>
                <a:lnTo>
                  <a:pt x="1191" y="2573"/>
                </a:lnTo>
                <a:lnTo>
                  <a:pt x="1200" y="2598"/>
                </a:lnTo>
                <a:lnTo>
                  <a:pt x="1211" y="2622"/>
                </a:lnTo>
                <a:lnTo>
                  <a:pt x="1222" y="2647"/>
                </a:lnTo>
                <a:lnTo>
                  <a:pt x="1235" y="2673"/>
                </a:lnTo>
                <a:lnTo>
                  <a:pt x="1248" y="2697"/>
                </a:lnTo>
                <a:lnTo>
                  <a:pt x="1262" y="2718"/>
                </a:lnTo>
                <a:lnTo>
                  <a:pt x="1276" y="2739"/>
                </a:lnTo>
                <a:lnTo>
                  <a:pt x="1212" y="2782"/>
                </a:lnTo>
                <a:lnTo>
                  <a:pt x="1206" y="2772"/>
                </a:lnTo>
                <a:lnTo>
                  <a:pt x="1197" y="2758"/>
                </a:lnTo>
                <a:lnTo>
                  <a:pt x="1187" y="2741"/>
                </a:lnTo>
                <a:lnTo>
                  <a:pt x="1175" y="2722"/>
                </a:lnTo>
                <a:lnTo>
                  <a:pt x="1164" y="2699"/>
                </a:lnTo>
                <a:lnTo>
                  <a:pt x="1151" y="2675"/>
                </a:lnTo>
                <a:lnTo>
                  <a:pt x="1140" y="2649"/>
                </a:lnTo>
                <a:lnTo>
                  <a:pt x="1128" y="2622"/>
                </a:lnTo>
                <a:lnTo>
                  <a:pt x="1119" y="2594"/>
                </a:lnTo>
                <a:lnTo>
                  <a:pt x="1110" y="2567"/>
                </a:lnTo>
                <a:lnTo>
                  <a:pt x="1105" y="2540"/>
                </a:lnTo>
                <a:lnTo>
                  <a:pt x="1103" y="2514"/>
                </a:lnTo>
                <a:lnTo>
                  <a:pt x="1104" y="2489"/>
                </a:lnTo>
                <a:lnTo>
                  <a:pt x="1108" y="2466"/>
                </a:lnTo>
                <a:lnTo>
                  <a:pt x="1118" y="2444"/>
                </a:lnTo>
                <a:lnTo>
                  <a:pt x="1125" y="2433"/>
                </a:lnTo>
                <a:lnTo>
                  <a:pt x="1134" y="2424"/>
                </a:lnTo>
                <a:lnTo>
                  <a:pt x="1145" y="2415"/>
                </a:lnTo>
                <a:lnTo>
                  <a:pt x="1160" y="2406"/>
                </a:lnTo>
                <a:lnTo>
                  <a:pt x="1176" y="2399"/>
                </a:lnTo>
                <a:lnTo>
                  <a:pt x="1196" y="2395"/>
                </a:lnTo>
                <a:lnTo>
                  <a:pt x="1219" y="2392"/>
                </a:lnTo>
                <a:close/>
                <a:moveTo>
                  <a:pt x="1746" y="2009"/>
                </a:moveTo>
                <a:lnTo>
                  <a:pt x="2032" y="2295"/>
                </a:lnTo>
                <a:lnTo>
                  <a:pt x="2002" y="2326"/>
                </a:lnTo>
                <a:lnTo>
                  <a:pt x="1634" y="2407"/>
                </a:lnTo>
                <a:lnTo>
                  <a:pt x="1715" y="2041"/>
                </a:lnTo>
                <a:lnTo>
                  <a:pt x="1746" y="2009"/>
                </a:lnTo>
                <a:close/>
                <a:moveTo>
                  <a:pt x="386" y="1553"/>
                </a:moveTo>
                <a:lnTo>
                  <a:pt x="1965" y="1553"/>
                </a:lnTo>
                <a:lnTo>
                  <a:pt x="1965" y="1639"/>
                </a:lnTo>
                <a:lnTo>
                  <a:pt x="386" y="1639"/>
                </a:lnTo>
                <a:lnTo>
                  <a:pt x="386" y="1553"/>
                </a:lnTo>
                <a:close/>
                <a:moveTo>
                  <a:pt x="2446" y="1310"/>
                </a:moveTo>
                <a:lnTo>
                  <a:pt x="2733" y="1596"/>
                </a:lnTo>
                <a:lnTo>
                  <a:pt x="2081" y="2245"/>
                </a:lnTo>
                <a:lnTo>
                  <a:pt x="1796" y="1960"/>
                </a:lnTo>
                <a:lnTo>
                  <a:pt x="2446" y="1310"/>
                </a:lnTo>
                <a:close/>
                <a:moveTo>
                  <a:pt x="386" y="1287"/>
                </a:moveTo>
                <a:lnTo>
                  <a:pt x="1965" y="1287"/>
                </a:lnTo>
                <a:lnTo>
                  <a:pt x="1965" y="1373"/>
                </a:lnTo>
                <a:lnTo>
                  <a:pt x="386" y="1373"/>
                </a:lnTo>
                <a:lnTo>
                  <a:pt x="386" y="1287"/>
                </a:lnTo>
                <a:close/>
                <a:moveTo>
                  <a:pt x="2611" y="1145"/>
                </a:moveTo>
                <a:lnTo>
                  <a:pt x="2897" y="1431"/>
                </a:lnTo>
                <a:lnTo>
                  <a:pt x="2762" y="1565"/>
                </a:lnTo>
                <a:lnTo>
                  <a:pt x="2477" y="1279"/>
                </a:lnTo>
                <a:lnTo>
                  <a:pt x="2611" y="1145"/>
                </a:lnTo>
                <a:close/>
                <a:moveTo>
                  <a:pt x="386" y="1025"/>
                </a:moveTo>
                <a:lnTo>
                  <a:pt x="1965" y="1025"/>
                </a:lnTo>
                <a:lnTo>
                  <a:pt x="1965" y="1111"/>
                </a:lnTo>
                <a:lnTo>
                  <a:pt x="386" y="1111"/>
                </a:lnTo>
                <a:lnTo>
                  <a:pt x="386" y="1025"/>
                </a:lnTo>
                <a:close/>
                <a:moveTo>
                  <a:pt x="386" y="769"/>
                </a:moveTo>
                <a:lnTo>
                  <a:pt x="1965" y="769"/>
                </a:lnTo>
                <a:lnTo>
                  <a:pt x="1965" y="855"/>
                </a:lnTo>
                <a:lnTo>
                  <a:pt x="386" y="855"/>
                </a:lnTo>
                <a:lnTo>
                  <a:pt x="386" y="769"/>
                </a:lnTo>
                <a:close/>
                <a:moveTo>
                  <a:pt x="695" y="379"/>
                </a:moveTo>
                <a:lnTo>
                  <a:pt x="1705" y="379"/>
                </a:lnTo>
                <a:lnTo>
                  <a:pt x="1705" y="529"/>
                </a:lnTo>
                <a:lnTo>
                  <a:pt x="695" y="529"/>
                </a:lnTo>
                <a:lnTo>
                  <a:pt x="695" y="379"/>
                </a:lnTo>
                <a:close/>
                <a:moveTo>
                  <a:pt x="0" y="0"/>
                </a:moveTo>
                <a:lnTo>
                  <a:pt x="2400" y="0"/>
                </a:lnTo>
                <a:lnTo>
                  <a:pt x="2400" y="1245"/>
                </a:lnTo>
                <a:lnTo>
                  <a:pt x="2248" y="1397"/>
                </a:lnTo>
                <a:lnTo>
                  <a:pt x="2248" y="151"/>
                </a:lnTo>
                <a:lnTo>
                  <a:pt x="151" y="151"/>
                </a:lnTo>
                <a:lnTo>
                  <a:pt x="151" y="3055"/>
                </a:lnTo>
                <a:lnTo>
                  <a:pt x="2248" y="3055"/>
                </a:lnTo>
                <a:lnTo>
                  <a:pt x="2248" y="2290"/>
                </a:lnTo>
                <a:lnTo>
                  <a:pt x="2283" y="2257"/>
                </a:lnTo>
                <a:lnTo>
                  <a:pt x="2306" y="2232"/>
                </a:lnTo>
                <a:lnTo>
                  <a:pt x="2306" y="2233"/>
                </a:lnTo>
                <a:lnTo>
                  <a:pt x="2400" y="2138"/>
                </a:lnTo>
                <a:lnTo>
                  <a:pt x="2400" y="3206"/>
                </a:lnTo>
                <a:lnTo>
                  <a:pt x="0" y="320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16" t="59256" r="52169" b="31156"/>
          <a:stretch/>
        </p:blipFill>
        <p:spPr bwMode="auto">
          <a:xfrm>
            <a:off x="419888" y="1047866"/>
            <a:ext cx="789612" cy="92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48" t="60821" r="14199" b="31716"/>
          <a:stretch/>
        </p:blipFill>
        <p:spPr bwMode="auto">
          <a:xfrm>
            <a:off x="190807" y="3466195"/>
            <a:ext cx="1247774" cy="1018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19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7825" y="182660"/>
            <a:ext cx="88267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Медицина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қызметкерінің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міндеттері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626787" y="4441372"/>
            <a:ext cx="5276088" cy="1819469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керек.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медицина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ұйымдарында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тағамы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аурулар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тамақтануды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мәселесі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біліктілігін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арттырудан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өтуі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x-none" sz="1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x-none" sz="15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96377" y="4462545"/>
            <a:ext cx="5276088" cy="1819470"/>
          </a:xfrm>
          <a:prstGeom prst="roundRect">
            <a:avLst>
              <a:gd name="adj" fmla="val 12964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Егер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мәзірге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өзгертулер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енгізілсе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медицина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тағамның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шығымдылығы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құрамы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калориясының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сақталуын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тексереді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Апта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ас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блогы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қызметкерлерінің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жағдайын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іріктеп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бағалайды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74964" y="1026366"/>
            <a:ext cx="7306551" cy="166578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Медицина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тамақтануы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ұтымды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санитарлық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талаптарға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екендігіне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жеткізеді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бракераж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комиссиясының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қатысады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журналға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дайын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тағамдардың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дәмін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иісін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тексереді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0873" y="2988842"/>
            <a:ext cx="10523184" cy="117701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just">
              <a:tabLst>
                <a:tab pos="357188" algn="l"/>
              </a:tabLst>
            </a:pPr>
            <a:endParaRPr lang="ru-RU" sz="1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5069" y="3053094"/>
            <a:ext cx="99184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диеталық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тамақтануды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тізімін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оны 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тамақтануын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тамақтануға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жауапты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Дәрігер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ата-аналарға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тамақтану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іс-шараларын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санитарлық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ережелердің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сақталуын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бақылайды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098" name="Picture 2" descr="C:\Users\Мади\Desktop\pngtree-doctor-woman-with-stethoscope-and-headset-icon-image-vector-illustration-design-png-image_148184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779" y="702048"/>
            <a:ext cx="2286794" cy="228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0" t="34328" r="74196" b="58264"/>
          <a:stretch/>
        </p:blipFill>
        <p:spPr bwMode="auto">
          <a:xfrm>
            <a:off x="9606337" y="1631570"/>
            <a:ext cx="1028654" cy="81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2" t="60714" r="67168" b="33209"/>
          <a:stretch/>
        </p:blipFill>
        <p:spPr bwMode="auto">
          <a:xfrm>
            <a:off x="10180658" y="3429000"/>
            <a:ext cx="908666" cy="65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67E048-3581-2EA4-42C8-EDBB41B74B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3799" y="4262936"/>
            <a:ext cx="426750" cy="60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48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69465" y="96982"/>
            <a:ext cx="99250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chemeClr val="bg1"/>
                </a:solidFill>
              </a:rPr>
              <a:t>ЖЕУГЕ ЖАРАМСЫЗДЫҚ ИНДЕКСІ ДЕГЕН НЕ ЖӘНЕ ОНЫ ҚАЛАЙ ЕСКЕРУ КЕРЕК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122" name="Picture 2" descr="C:\Users\Мади\Desktop\119838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105" y="3447235"/>
            <a:ext cx="1118698" cy="111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Мади\Desktop\52202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34" y="1026366"/>
            <a:ext cx="1414818" cy="152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174964" y="1026366"/>
            <a:ext cx="9616702" cy="1745139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жарамсыздық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индексі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тамақ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жемейтінін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тастау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керектігін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көрсеткіш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тағамдарды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ұнататынын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түсінуге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көмектеседі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мәзірді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реттеуге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оны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дәмді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тамақтану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ережелерін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бұзбай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қалауына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жақындату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Жеуге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жарамсыздық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индексі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Формула: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ЖИ =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тамақ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қалдықтарының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салмағы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/ порция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салмағы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× 100 %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00168" y="2926519"/>
            <a:ext cx="4916539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Жеуге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жарамсыздық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индексінің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мәндері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65" y="3394346"/>
            <a:ext cx="5895832" cy="152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1524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196" y="4922895"/>
            <a:ext cx="6564004" cy="18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005896"/>
      </p:ext>
    </p:extLst>
  </p:cSld>
  <p:clrMapOvr>
    <a:masterClrMapping/>
  </p:clrMapOvr>
  <p:transition spd="slow" advClick="0" advTm="4865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85813" y="209550"/>
            <a:ext cx="7335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>
                <a:solidFill>
                  <a:schemeClr val="bg1"/>
                </a:solidFill>
              </a:rPr>
              <a:t>ЖЕУГЕ ЖАРАМСЫЗДЫҚ ИНДЕКСІН КІМ БАҚЫЛАЙДЫ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551265"/>
              </p:ext>
            </p:extLst>
          </p:nvPr>
        </p:nvGraphicFramePr>
        <p:xfrm>
          <a:off x="159026" y="1119116"/>
          <a:ext cx="11873948" cy="499463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873948">
                  <a:extLst>
                    <a:ext uri="{9D8B030D-6E8A-4147-A177-3AD203B41FA5}">
                      <a16:colId xmlns:a16="http://schemas.microsoft.com/office/drawing/2014/main" val="3991914992"/>
                    </a:ext>
                  </a:extLst>
                </a:gridCol>
              </a:tblGrid>
              <a:tr h="12381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Тамақтануға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жауапты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бақылау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жүргізеді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деректерді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жинайды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мәзірді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түзету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шараларын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қабылдайды</a:t>
                      </a:r>
                      <a:r>
                        <a:rPr lang="ru-RU" sz="280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002060"/>
                        </a:solidFill>
                        <a:latin typeface="Bahnschrif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470212"/>
                  </a:ext>
                </a:extLst>
              </a:tr>
              <a:tr h="11120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baseline="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Медицина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қызметкері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тамақтанудың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нормаларға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сәйкестігін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бағалайды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балалардың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денсаулығын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бақылайды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Bahnschrif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9772305"/>
                  </a:ext>
                </a:extLst>
              </a:tr>
              <a:tr h="10899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baseline="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Бракераж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комиссиясы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дайын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тағамдардың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сапасын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тексереді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ескертулерді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жазады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latin typeface="Bahnschrift" panose="020B0502040204020203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418120"/>
                  </a:ext>
                </a:extLst>
              </a:tr>
              <a:tr h="14836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Ата-аналар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комитетінің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өкілдері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келісім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болған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жағдайда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–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тамақтану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сапасын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бақылауға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талқылауға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қатысады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C00000"/>
                          </a:solidFill>
                          <a:latin typeface="Bahnschrift" panose="020B0502040204020203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rgbClr val="C00000"/>
                        </a:solidFill>
                        <a:latin typeface="Bahnschrift" panose="020B0502040204020203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2" descr="C:\Users\Мади\Desktop\pngtree-doctor-woman-with-stethoscope-and-headset-icon-image-vector-illustration-design-png-image_1481844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64" y="2333766"/>
            <a:ext cx="1227333" cy="121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Мади\Desktop\1669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34" y="3654957"/>
            <a:ext cx="887896" cy="87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43" t="33955" r="14617" b="57650"/>
          <a:stretch/>
        </p:blipFill>
        <p:spPr bwMode="auto">
          <a:xfrm>
            <a:off x="319884" y="5096746"/>
            <a:ext cx="1084846" cy="99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512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998413" y="145129"/>
            <a:ext cx="102207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70840" algn="l"/>
              </a:tabLst>
            </a:pPr>
            <a:r>
              <a:rPr lang="ru-RU" sz="32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МӘЗІРДІ ҚАЛАЙ ЖАСАУ КЕРЕК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tabLst>
                <a:tab pos="370840" algn="l"/>
              </a:tabLst>
            </a:pPr>
            <a:endParaRPr lang="ru-RU" sz="2200" b="1" dirty="0">
              <a:solidFill>
                <a:prstClr val="white"/>
              </a:solidFill>
              <a:latin typeface="Bahnschrift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525475"/>
              </p:ext>
            </p:extLst>
          </p:nvPr>
        </p:nvGraphicFramePr>
        <p:xfrm>
          <a:off x="258797" y="839113"/>
          <a:ext cx="11700000" cy="594283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174218">
                  <a:extLst>
                    <a:ext uri="{9D8B030D-6E8A-4147-A177-3AD203B41FA5}">
                      <a16:colId xmlns:a16="http://schemas.microsoft.com/office/drawing/2014/main" val="263352558"/>
                    </a:ext>
                  </a:extLst>
                </a:gridCol>
                <a:gridCol w="10525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3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Bahnschrift" panose="020B0502040204020203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0833" marR="50833" marT="0" marB="0" anchor="ctr">
                    <a:lnL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l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Перспективалы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төрт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апталық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маусымдық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Тамақтану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әр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түрлі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пайдалы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болуы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перспективалы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төрт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апталық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маусымдық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жаз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–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күз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қыс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–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көктем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кезеңдеріне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бөлек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жасалады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Бұл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балалардың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жасына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байланысты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тағамдардың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бөліктерін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сондай-ақ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буфеттің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ассортиментін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көрсетеді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Әртүрлі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топтары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ұсынылатын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тағам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көлемі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төменде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берілген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pPr algn="l"/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0833" marR="50833" marT="0" marB="0" anchor="ctr">
                    <a:lnL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4280834"/>
                  </a:ext>
                </a:extLst>
              </a:tr>
              <a:tr h="121465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833" marR="50833" marT="0" marB="0" anchor="ctr">
                    <a:lnL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</a:t>
                      </a:r>
                    </a:p>
                    <a:p>
                      <a:pPr algn="l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Күнделікті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нұсқама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Бекітілген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перспективалық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негізінде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сайын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нұсқама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келесі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күнгі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бекітілуі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керек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Асханада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ата-аналар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қолжетімді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жерде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өзекті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мәзірді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орналастыруды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ұмытпаңыз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сонымен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қатар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оны МДҰ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ресми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сайтында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жариялаңыз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pPr algn="l"/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Мәзірде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келесі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екі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күнтізбелік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бірдей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тағамдар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гарнирлер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немесе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аспаздық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өнімдер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қайталанбауын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қадағалаңыз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833" marR="50833" marT="0" marB="0" anchor="ctr">
                    <a:lnL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6691639"/>
                  </a:ext>
                </a:extLst>
              </a:tr>
              <a:tr h="90587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833" marR="50833" marT="0" marB="0" anchor="ctr">
                    <a:lnL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Тұз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қант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витаминдену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нормалары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Балабақша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жаңа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ережелер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талап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еткендей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ең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аз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бен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қант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қосылған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тағамды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дайындауы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керек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Тек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йодталған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тұзды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қолданыңыз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күнделікті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мөлшерден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аспаңыз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 2–3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жастағы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күніне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екі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граммға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2,5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граммға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4–6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жастағы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Қант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қосылған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кезде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2–3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жастағы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17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граммға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4–6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жастағы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22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граммға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г.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дайын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тағамға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0,3 г-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аспайтын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дайын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өнімнің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салмағының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0,3 %), 5 г-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аспайтын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қант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дайын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өнімнің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салмағының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5 %)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рұқсат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етіледі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833" marR="50833" marT="0" marB="0" anchor="ctr">
                    <a:lnL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241899"/>
                  </a:ext>
                </a:extLst>
              </a:tr>
              <a:tr h="108705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833" marR="50833" marT="0" marB="0" anchor="ctr">
                    <a:lnL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Витаминдеу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Қарашадан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мамырға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тәулік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болатын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мекемелерде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дайын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сусындарға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дәрумені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қосылады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Мұны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сусын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+15 °C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салқындағаннан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кейін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жасаңыз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кейін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араластырыңыз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қайтадан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салқындатыңыз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арнайы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журналға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енгізіледі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Мектеп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жасына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дейінгі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балаларға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арналған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дәруменінің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дозасы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9 мг. 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Рационға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қойылатын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талаптар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Тағам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рационы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түрлі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теңдестірілген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болуы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керек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барлық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топтардан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алынған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тағамдарды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қамтуы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керек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833" marR="50833" marT="0" marB="0" anchor="ctr">
                    <a:lnL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43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77631"/>
                  </a:ext>
                </a:extLst>
              </a:tr>
            </a:tbl>
          </a:graphicData>
        </a:graphic>
      </p:graphicFrame>
      <p:pic>
        <p:nvPicPr>
          <p:cNvPr id="8194" name="Picture 2" descr="C:\Users\Мади\Desktop\481306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30" y="854913"/>
            <a:ext cx="1178257" cy="117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Мади\Desktop\1178404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01" y="2290331"/>
            <a:ext cx="1064419" cy="106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Мади\Desktop\1178415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99" y="5444797"/>
            <a:ext cx="1111487" cy="111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Мади\Desktop\386778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99" y="3908030"/>
            <a:ext cx="1022445" cy="102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09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Другая 2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FFC000"/>
      </a:accent3>
      <a:accent4>
        <a:srgbClr val="FFC000"/>
      </a:accent4>
      <a:accent5>
        <a:srgbClr val="7CCA62"/>
      </a:accent5>
      <a:accent6>
        <a:srgbClr val="A5C249"/>
      </a:accent6>
      <a:hlink>
        <a:srgbClr val="F49100"/>
      </a:hlink>
      <a:folHlink>
        <a:srgbClr val="F4910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1_Office Theme">
  <a:themeElements>
    <a:clrScheme name="Другая 2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FFC000"/>
      </a:accent3>
      <a:accent4>
        <a:srgbClr val="FFC000"/>
      </a:accent4>
      <a:accent5>
        <a:srgbClr val="7CCA62"/>
      </a:accent5>
      <a:accent6>
        <a:srgbClr val="A5C249"/>
      </a:accent6>
      <a:hlink>
        <a:srgbClr val="F49100"/>
      </a:hlink>
      <a:folHlink>
        <a:srgbClr val="F4910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2_Office Theme">
  <a:themeElements>
    <a:clrScheme name="Другая 2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FFC000"/>
      </a:accent3>
      <a:accent4>
        <a:srgbClr val="FFC000"/>
      </a:accent4>
      <a:accent5>
        <a:srgbClr val="7CCA62"/>
      </a:accent5>
      <a:accent6>
        <a:srgbClr val="A5C249"/>
      </a:accent6>
      <a:hlink>
        <a:srgbClr val="F49100"/>
      </a:hlink>
      <a:folHlink>
        <a:srgbClr val="F4910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11185</TotalTime>
  <Words>1061</Words>
  <Application>Microsoft Office PowerPoint</Application>
  <PresentationFormat>Широкоэкранный</PresentationFormat>
  <Paragraphs>72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Bahnschrift</vt:lpstr>
      <vt:lpstr>Calibri</vt:lpstr>
      <vt:lpstr>Tahoma</vt:lpstr>
      <vt:lpstr>Times New Roman</vt:lpstr>
      <vt:lpstr>Office Theme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ТРАНСФОРМАЦИЯ ОБРАЗОВАНИЯ</dc:title>
  <dc:creator>Rustem Bigari</dc:creator>
  <cp:lastModifiedBy>User</cp:lastModifiedBy>
  <cp:revision>747</cp:revision>
  <cp:lastPrinted>2023-01-19T14:09:02Z</cp:lastPrinted>
  <dcterms:created xsi:type="dcterms:W3CDTF">2020-12-31T07:10:10Z</dcterms:created>
  <dcterms:modified xsi:type="dcterms:W3CDTF">2026-08-06T07:22:04Z</dcterms:modified>
</cp:coreProperties>
</file>